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6" r:id="rId3"/>
    <p:sldId id="259" r:id="rId4"/>
    <p:sldId id="267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custDataLst>
    <p:tags r:id="rId1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>
            <a:lum/>
          </a:blip>
          <a:srcRect/>
          <a:stretch>
            <a:fillRect t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1556932"/>
            <a:ext cx="8424088" cy="1260000"/>
          </a:xfrm>
        </p:spPr>
        <p:txBody>
          <a:bodyPr/>
          <a:lstStyle>
            <a:lvl1pPr>
              <a:defRPr sz="8000" b="0">
                <a:solidFill>
                  <a:schemeClr val="bg2">
                    <a:lumMod val="25000"/>
                  </a:schemeClr>
                </a:solidFill>
                <a:effectLst/>
                <a:latin typeface="Cassandra" pitchFamily="66" charset="0"/>
                <a:ea typeface="Arial Unicode MS" pitchFamily="34" charset="-128"/>
                <a:cs typeface="Arial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7180" y="3528591"/>
            <a:ext cx="6400800" cy="1260000"/>
          </a:xfrm>
        </p:spPr>
        <p:txBody>
          <a:bodyPr/>
          <a:lstStyle>
            <a:lvl1pPr marL="0" indent="0" algn="ctr">
              <a:buNone/>
              <a:defRPr sz="3600" i="1">
                <a:solidFill>
                  <a:schemeClr val="bg2">
                    <a:lumMod val="25000"/>
                  </a:schemeClr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20373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241" y="296652"/>
            <a:ext cx="7920000" cy="900113"/>
          </a:xfrm>
        </p:spPr>
        <p:txBody>
          <a:bodyPr/>
          <a:lstStyle>
            <a:lvl1pPr>
              <a:defRPr sz="6000" b="0">
                <a:solidFill>
                  <a:schemeClr val="bg2">
                    <a:lumMod val="25000"/>
                  </a:schemeClr>
                </a:solidFill>
                <a:latin typeface="Cassandra" pitchFamily="66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35596" y="1593342"/>
            <a:ext cx="7920000" cy="4428000"/>
          </a:xfrm>
        </p:spPr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+mj-lt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+mj-lt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+mj-lt"/>
              </a:defRPr>
            </a:lvl3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3517414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5596" y="296652"/>
            <a:ext cx="7920000" cy="900113"/>
          </a:xfrm>
        </p:spPr>
        <p:txBody>
          <a:bodyPr/>
          <a:lstStyle>
            <a:lvl1pPr>
              <a:defRPr sz="6000" b="0" baseline="0">
                <a:solidFill>
                  <a:schemeClr val="bg2">
                    <a:lumMod val="25000"/>
                  </a:schemeClr>
                </a:solidFill>
                <a:latin typeface="Cassandra" pitchFamily="66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0"/>
          </p:nvPr>
        </p:nvSpPr>
        <p:spPr>
          <a:xfrm>
            <a:off x="935596" y="1593342"/>
            <a:ext cx="7920000" cy="4248000"/>
          </a:xfrm>
        </p:spPr>
        <p:txBody>
          <a:bodyPr/>
          <a:lstStyle>
            <a:lvl1pPr marL="0" indent="0">
              <a:buNone/>
              <a:defRPr>
                <a:solidFill>
                  <a:schemeClr val="bg2">
                    <a:lumMod val="25000"/>
                  </a:schemeClr>
                </a:solidFill>
                <a:latin typeface="+mj-lt"/>
              </a:defRPr>
            </a:lvl1pPr>
            <a:lvl2pPr marL="108000" indent="0">
              <a:buNone/>
              <a:defRPr/>
            </a:lvl2pPr>
            <a:lvl3pPr marL="108000" indent="0">
              <a:buNone/>
              <a:defRPr/>
            </a:lvl3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577721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спис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5596" y="296652"/>
            <a:ext cx="7920000" cy="900113"/>
          </a:xfrm>
        </p:spPr>
        <p:txBody>
          <a:bodyPr/>
          <a:lstStyle>
            <a:lvl1pPr>
              <a:defRPr sz="6000" b="0">
                <a:solidFill>
                  <a:schemeClr val="bg2">
                    <a:lumMod val="25000"/>
                  </a:schemeClr>
                </a:solidFill>
                <a:latin typeface="Cassandra" pitchFamily="66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0"/>
          </p:nvPr>
        </p:nvSpPr>
        <p:spPr>
          <a:xfrm>
            <a:off x="935596" y="1593342"/>
            <a:ext cx="7920000" cy="4428000"/>
          </a:xfrm>
        </p:spPr>
        <p:txBody>
          <a:bodyPr/>
          <a:lstStyle>
            <a:lvl1pPr marL="342000" indent="-342000">
              <a:buSzPct val="80000"/>
              <a:buFont typeface="Wingdings 2" pitchFamily="18" charset="2"/>
              <a:buChar char="·"/>
              <a:defRPr>
                <a:solidFill>
                  <a:schemeClr val="bg2">
                    <a:lumMod val="25000"/>
                  </a:schemeClr>
                </a:solidFill>
                <a:latin typeface="+mj-lt"/>
              </a:defRPr>
            </a:lvl1pPr>
            <a:lvl2pPr marL="741600" indent="-284400">
              <a:buSzPct val="80000"/>
              <a:buFont typeface="Wingdings" pitchFamily="2" charset="2"/>
              <a:buChar char="§"/>
              <a:defRPr>
                <a:solidFill>
                  <a:schemeClr val="bg2">
                    <a:lumMod val="25000"/>
                  </a:schemeClr>
                </a:solidFill>
                <a:latin typeface="+mj-lt"/>
              </a:defRPr>
            </a:lvl2pPr>
            <a:lvl3pPr marL="1144800" indent="-230400">
              <a:buSzPct val="80000"/>
              <a:buFont typeface="Arial" pitchFamily="34" charset="0"/>
              <a:buChar char="•"/>
              <a:defRPr>
                <a:solidFill>
                  <a:schemeClr val="bg2">
                    <a:lumMod val="25000"/>
                  </a:schemeClr>
                </a:solidFill>
                <a:latin typeface="+mj-lt"/>
              </a:defRPr>
            </a:lvl3pPr>
            <a:lvl4pPr>
              <a:buFont typeface="Wingdings 2" pitchFamily="18" charset="2"/>
              <a:buChar char="·"/>
              <a:defRPr>
                <a:solidFill>
                  <a:schemeClr val="bg2">
                    <a:lumMod val="25000"/>
                  </a:schemeClr>
                </a:solidFill>
              </a:defRPr>
            </a:lvl4pPr>
            <a:lvl5pPr>
              <a:buFont typeface="Wingdings 2" pitchFamily="18" charset="2"/>
              <a:buChar char="·"/>
              <a:defRPr>
                <a:solidFill>
                  <a:schemeClr val="bg2">
                    <a:lumMod val="2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9655409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5596" y="296652"/>
            <a:ext cx="7920000" cy="900113"/>
          </a:xfrm>
        </p:spPr>
        <p:txBody>
          <a:bodyPr/>
          <a:lstStyle>
            <a:lvl1pPr>
              <a:defRPr sz="6000" b="0">
                <a:solidFill>
                  <a:schemeClr val="bg2">
                    <a:lumMod val="25000"/>
                  </a:schemeClr>
                </a:solidFill>
                <a:latin typeface="Cassandra" pitchFamily="66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35596" y="1592796"/>
            <a:ext cx="3780000" cy="4428000"/>
          </a:xfrm>
        </p:spPr>
        <p:txBody>
          <a:bodyPr/>
          <a:lstStyle>
            <a:lvl1pPr>
              <a:defRPr sz="3200">
                <a:solidFill>
                  <a:schemeClr val="bg2">
                    <a:lumMod val="25000"/>
                  </a:schemeClr>
                </a:solidFill>
                <a:latin typeface="+mj-lt"/>
              </a:defRPr>
            </a:lvl1pPr>
            <a:lvl2pPr>
              <a:defRPr sz="2800">
                <a:solidFill>
                  <a:schemeClr val="bg2">
                    <a:lumMod val="25000"/>
                  </a:schemeClr>
                </a:solidFill>
                <a:latin typeface="+mj-lt"/>
              </a:defRPr>
            </a:lvl2pPr>
            <a:lvl3pPr>
              <a:defRPr sz="2400">
                <a:solidFill>
                  <a:schemeClr val="bg2">
                    <a:lumMod val="25000"/>
                  </a:schemeClr>
                </a:solidFill>
                <a:latin typeface="+mj-lt"/>
              </a:defRPr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76056" y="1592796"/>
            <a:ext cx="3780000" cy="4428000"/>
          </a:xfrm>
        </p:spPr>
        <p:txBody>
          <a:bodyPr/>
          <a:lstStyle>
            <a:lvl1pPr>
              <a:defRPr sz="3200">
                <a:solidFill>
                  <a:schemeClr val="bg2">
                    <a:lumMod val="25000"/>
                  </a:schemeClr>
                </a:solidFill>
                <a:latin typeface="+mj-lt"/>
              </a:defRPr>
            </a:lvl1pPr>
            <a:lvl2pPr>
              <a:defRPr sz="2800">
                <a:solidFill>
                  <a:schemeClr val="bg2">
                    <a:lumMod val="25000"/>
                  </a:schemeClr>
                </a:solidFill>
                <a:latin typeface="+mj-lt"/>
              </a:defRPr>
            </a:lvl2pPr>
            <a:lvl3pPr>
              <a:defRPr sz="2400">
                <a:solidFill>
                  <a:schemeClr val="bg2">
                    <a:lumMod val="25000"/>
                  </a:schemeClr>
                </a:solidFill>
                <a:latin typeface="+mj-lt"/>
              </a:defRPr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6201577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3378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fld id="{3AA7CB31-5EEA-4F4F-8BF8-06CC707A02DA}" type="datetimeFigureOut">
              <a:rPr lang="ru-RU" smtClean="0"/>
              <a:t>02.03.2020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9E01ED38-BBBF-4261-B078-90C288D5E3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8522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fld id="{3AA7CB31-5EEA-4F4F-8BF8-06CC707A02DA}" type="datetimeFigureOut">
              <a:rPr lang="ru-RU" smtClean="0"/>
              <a:t>02.03.2020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9E01ED38-BBBF-4261-B078-90C288D5E3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43923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0" cstate="print">
            <a:lum/>
          </a:blip>
          <a:srcRect/>
          <a:stretch>
            <a:fillRect t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971550" y="296863"/>
            <a:ext cx="7920038" cy="900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971550" y="1631950"/>
            <a:ext cx="7920038" cy="442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90725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6000" kern="1200">
          <a:solidFill>
            <a:srgbClr val="4A452A"/>
          </a:solidFill>
          <a:latin typeface="Cassandra" pitchFamily="66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6000">
          <a:solidFill>
            <a:srgbClr val="4A452A"/>
          </a:solidFill>
          <a:latin typeface="Cassandra" pitchFamily="66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6000">
          <a:solidFill>
            <a:srgbClr val="4A452A"/>
          </a:solidFill>
          <a:latin typeface="Cassandra" pitchFamily="66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6000">
          <a:solidFill>
            <a:srgbClr val="4A452A"/>
          </a:solidFill>
          <a:latin typeface="Cassandra" pitchFamily="66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6000">
          <a:solidFill>
            <a:srgbClr val="4A452A"/>
          </a:solidFill>
          <a:latin typeface="Cassandra" pitchFamily="66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>
          <a:solidFill>
            <a:srgbClr val="17375E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>
          <a:solidFill>
            <a:srgbClr val="17375E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>
          <a:solidFill>
            <a:srgbClr val="17375E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>
          <a:solidFill>
            <a:srgbClr val="17375E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 2" panose="05020102010507070707" pitchFamily="18" charset="2"/>
        <a:buChar char="·"/>
        <a:defRPr sz="3200" kern="1200">
          <a:solidFill>
            <a:srgbClr val="4A452A"/>
          </a:solidFill>
          <a:latin typeface="+mj-lt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sz="2800" kern="1200">
          <a:solidFill>
            <a:srgbClr val="4A452A"/>
          </a:solidFill>
          <a:latin typeface="+mj-lt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4A452A"/>
          </a:solidFill>
          <a:latin typeface="+mj-lt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rgbClr val="17375E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rgbClr val="17375E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91954" y="1145073"/>
            <a:ext cx="658833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i="1" dirty="0" smtClean="0">
                <a:latin typeface="Times New Roman" pitchFamily="18" charset="0"/>
                <a:cs typeface="Times New Roman" pitchFamily="18" charset="0"/>
              </a:rPr>
              <a:t>Реализация ФГОС дошкольного образования </a:t>
            </a:r>
            <a:endParaRPr lang="ru-RU" sz="5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олилиния 5"/>
          <p:cNvSpPr/>
          <p:nvPr/>
        </p:nvSpPr>
        <p:spPr>
          <a:xfrm rot="21225795">
            <a:off x="2231575" y="2721078"/>
            <a:ext cx="5290457" cy="1360714"/>
          </a:xfrm>
          <a:custGeom>
            <a:avLst/>
            <a:gdLst>
              <a:gd name="connsiteX0" fmla="*/ 0 w 5290457"/>
              <a:gd name="connsiteY0" fmla="*/ 0 h 1360714"/>
              <a:gd name="connsiteX1" fmla="*/ 3592286 w 5290457"/>
              <a:gd name="connsiteY1" fmla="*/ 359228 h 1360714"/>
              <a:gd name="connsiteX2" fmla="*/ 5290457 w 5290457"/>
              <a:gd name="connsiteY2" fmla="*/ 1360714 h 1360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290457" h="1360714">
                <a:moveTo>
                  <a:pt x="0" y="0"/>
                </a:moveTo>
                <a:cubicBezTo>
                  <a:pt x="1355271" y="66221"/>
                  <a:pt x="2710543" y="132442"/>
                  <a:pt x="3592286" y="359228"/>
                </a:cubicBezTo>
                <a:cubicBezTo>
                  <a:pt x="4474029" y="586014"/>
                  <a:pt x="4882243" y="973364"/>
                  <a:pt x="5290457" y="1360714"/>
                </a:cubicBezTo>
              </a:path>
            </a:pathLst>
          </a:cu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олилиния 7"/>
          <p:cNvSpPr/>
          <p:nvPr/>
        </p:nvSpPr>
        <p:spPr>
          <a:xfrm rot="21395544">
            <a:off x="397183" y="4964449"/>
            <a:ext cx="4300152" cy="767782"/>
          </a:xfrm>
          <a:custGeom>
            <a:avLst/>
            <a:gdLst>
              <a:gd name="connsiteX0" fmla="*/ 0 w 5290457"/>
              <a:gd name="connsiteY0" fmla="*/ 0 h 1360714"/>
              <a:gd name="connsiteX1" fmla="*/ 3592286 w 5290457"/>
              <a:gd name="connsiteY1" fmla="*/ 359228 h 1360714"/>
              <a:gd name="connsiteX2" fmla="*/ 5290457 w 5290457"/>
              <a:gd name="connsiteY2" fmla="*/ 1360714 h 1360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290457" h="1360714">
                <a:moveTo>
                  <a:pt x="0" y="0"/>
                </a:moveTo>
                <a:cubicBezTo>
                  <a:pt x="1355271" y="66221"/>
                  <a:pt x="2710543" y="132442"/>
                  <a:pt x="3592286" y="359228"/>
                </a:cubicBezTo>
                <a:cubicBezTo>
                  <a:pt x="4474029" y="586014"/>
                  <a:pt x="4882243" y="973364"/>
                  <a:pt x="5290457" y="1360714"/>
                </a:cubicBezTo>
              </a:path>
            </a:pathLst>
          </a:custGeom>
          <a:ln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5877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70743" y="2016572"/>
            <a:ext cx="6015172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Спасибо за </a:t>
            </a:r>
          </a:p>
          <a:p>
            <a:pPr algn="ctr"/>
            <a:r>
              <a:rPr lang="ru-RU" sz="8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внимание</a:t>
            </a:r>
            <a:endParaRPr lang="ru-RU" sz="8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78320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5218" y="3135539"/>
            <a:ext cx="8488907" cy="4428000"/>
          </a:xfrm>
        </p:spPr>
        <p:txBody>
          <a:bodyPr/>
          <a:lstStyle/>
          <a:p>
            <a:pPr marL="0" lvl="0" indent="0">
              <a:spcBef>
                <a:spcPct val="0"/>
              </a:spcBef>
              <a:buNone/>
            </a:pPr>
            <a:r>
              <a:rPr lang="ru-RU" alt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Глава 2. Система образования</a:t>
            </a:r>
            <a:br>
              <a:rPr lang="ru-RU" alt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Статья 11. Федеральные государственные образовательные</a:t>
            </a:r>
            <a:r>
              <a:rPr lang="en-US" alt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alt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alt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   </a:t>
            </a:r>
            <a:r>
              <a:rPr lang="ru-RU" alt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стандарты и федеральные государственные</a:t>
            </a:r>
            <a:r>
              <a:rPr lang="en-US" alt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alt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alt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   </a:t>
            </a:r>
            <a:r>
              <a:rPr lang="ru-RU" alt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требования. Образовательные стандарты</a:t>
            </a:r>
            <a:br>
              <a:rPr lang="ru-RU" alt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alt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Федеральные государственные образовательные стандарты являются обязательными при реализации основных образовательных программ в дошкольных образовательных организациях и в аккредитованных организациях, осуществляющих образовательную деятельность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5032" y="1539677"/>
            <a:ext cx="6103087" cy="1107996"/>
          </a:xfrm>
          <a:prstGeom prst="rect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Дошкольное образование – уровень общего образования и неотъемлемая часть системы непрерывного образования</a:t>
            </a:r>
          </a:p>
        </p:txBody>
      </p:sp>
      <p:sp>
        <p:nvSpPr>
          <p:cNvPr id="5" name="Заголовок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Федеральный закон от 29 декабря 2012 г.</a:t>
            </a:r>
            <a:b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«Об образовании в Российской Федерации»</a:t>
            </a:r>
            <a:endParaRPr lang="ru-RU" sz="20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47005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4846" y="1352239"/>
            <a:ext cx="78867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Федеральный государственный образовательный стандарт дошкольного образования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6312" y="2859047"/>
            <a:ext cx="7886700" cy="4351338"/>
          </a:xfrm>
        </p:spPr>
        <p:txBody>
          <a:bodyPr/>
          <a:lstStyle/>
          <a:p>
            <a:pPr marL="0" lvl="0" indent="0" algn="ctr" defTabSz="91440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Утвержден приказом </a:t>
            </a:r>
            <a:r>
              <a:rPr lang="ru-RU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Минобрнауки</a:t>
            </a: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России </a:t>
            </a:r>
          </a:p>
          <a:p>
            <a:pPr marL="0" lvl="0" indent="0" algn="ctr" defTabSz="91440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 17 октября 2013 г. № 1155</a:t>
            </a:r>
          </a:p>
          <a:p>
            <a:pPr marL="0" lvl="0" indent="0" algn="ctr" defTabSz="91440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Зарегистрирован в Минюсте России 14 ноября 2013 г., регистрационный № 30 384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6223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31130" y="1920901"/>
            <a:ext cx="7920000" cy="4428000"/>
          </a:xfrm>
        </p:spPr>
        <p:txBody>
          <a:bodyPr/>
          <a:lstStyle/>
          <a:p>
            <a:pPr marL="0" indent="0">
              <a:buNone/>
            </a:pPr>
            <a:r>
              <a:rPr lang="ru-RU" altLang="ru-RU" sz="24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4. </a:t>
            </a:r>
            <a:r>
              <a:rPr lang="ru-RU" altLang="ru-RU" sz="24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Федеральные государственные образовательные стандарты включают в себя требования:</a:t>
            </a:r>
            <a:br>
              <a:rPr lang="ru-RU" altLang="ru-RU" sz="24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400" b="1" i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1)</a:t>
            </a:r>
            <a:r>
              <a:rPr lang="ru-RU" altLang="ru-RU" sz="24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 к структуре основных образовательных программ, в том числе к соотношению обязательной части основной образовательной программы и части, формируемой участниками образовательных отношений, и их объему;</a:t>
            </a:r>
            <a:br>
              <a:rPr lang="ru-RU" altLang="ru-RU" sz="24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400" b="1" i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2)</a:t>
            </a:r>
            <a:r>
              <a:rPr lang="ru-RU" altLang="ru-RU" sz="24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 к условиям реализации основных образовательных программ, в том числе кадровым, финансовым, материально-техническим и иным;</a:t>
            </a:r>
            <a:br>
              <a:rPr lang="ru-RU" altLang="ru-RU" sz="24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4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3)</a:t>
            </a:r>
            <a:r>
              <a:rPr lang="ru-RU" altLang="ru-RU" sz="24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altLang="ru-RU" sz="2400" b="1" i="1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 результатам освоения основных образовательных программ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829" y="296686"/>
            <a:ext cx="7821613" cy="836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252560" y="1133539"/>
            <a:ext cx="307648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Статья 11 (продолжение)</a:t>
            </a:r>
            <a:endParaRPr lang="ru-RU" altLang="ru-RU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40833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72955" y="484146"/>
            <a:ext cx="9771161" cy="1219123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Требования к результатам </a:t>
            </a:r>
            <a:b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освоения основной образовательной программы ДО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9525" y="2155234"/>
            <a:ext cx="78867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Требования Стандарта к результатам освоения Программы представлены в виде целевых ориентиров дошкольного образования, которые представляют собой социально-нормативные возрастные характеристики возможных достижений ребенка на этапе завершения уровня дошкольного образования</a:t>
            </a:r>
            <a:endParaRPr lang="ru-RU" sz="28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646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3405" y="237694"/>
            <a:ext cx="7886700" cy="1325563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Целевые ориентиры </a:t>
            </a:r>
            <a:b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этапе завершения дошкольного образования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3405" y="1669312"/>
            <a:ext cx="8516679" cy="4507651"/>
          </a:xfrm>
        </p:spPr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Ребенок овладевает основными культурными способами деятельности, проявляет инициативу и самостоятельность в разных видах деятельности – игре, общении, познавательно-исследовательской деятельности, конструировании и др., способен выбирать себе род занятий, участников по совместной деятельности;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Ребенок обладает установкой положительного отношения к миру, к разным видам труда, другим людям и самому себе, обладает чувством собственного достоинства, активно взаимодействует со сверстниками и взрослыми, участвует в совместных играх. Способен договариваться, учитывать интересы и чувства других, сопереживать неудачам и радоваться успехам других, адекватно проявляет свои чувства, в том числе чувство веры в себя, старается разрешать конфликты;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5723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5977" y="148063"/>
            <a:ext cx="8771861" cy="5815456"/>
          </a:xfrm>
        </p:spPr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Ребенок обладает развитым воображением, которое реализуется в разных видах деятельности, и прежде всего в игре; ребенок владеет разными формами и видами игры, различает условную и реальную ситуацию, умеет подчиняться разным правилам и социальным нормам;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Ребенок   достаточно хорошо владеет устной речью, может выражать свои мысли и желания, может использовать речь для выражения своих мыслей, чувств и желаний, построения речевого высказывания в ситуации общения, может выделять звуки в словах, у ребенка складываются предпосылки грамотности;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 ребенка развита крупная и мелкая моторика, он подвижен, вынослив, владеет основными движениями, может контролировать свои движения и управлять ими;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Ребенок способен к волевым усилиям, может следовать социальным нормам поведения и правилам в разных видах деятельности, во взаимоотношениях со взрослыми и сверстниками, может соблюдать правила безопасного поведения и личной гигиены;</a:t>
            </a:r>
          </a:p>
          <a:p>
            <a:pPr algn="just">
              <a:lnSpc>
                <a:spcPct val="100000"/>
              </a:lnSpc>
              <a:buFont typeface="Wingdings" pitchFamily="2" charset="2"/>
              <a:buChar char="Ø"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Ребенок проявляет любознательность, задает вопросы взрослым и сверстникам, интересуется причинное-следственными связями, пытается самостоятельно придумывать объяснения явлениями природы и поступкам людей;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склонен наблюдать, экспериментировать. Обладает начальными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знаниями о себе, о природном и социальном мире                                      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7153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4981" y="757135"/>
            <a:ext cx="8516679" cy="2477386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котором он живет; знаком с произведениями детской литературы, обладает элементарными представлениями из области живой природы, естествознания, математики, истории и т.д.; ребенок способен к принятию собственных решений, опираясь на свои знания и умения в различных видах деятельности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7746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3078" y="627478"/>
            <a:ext cx="7886700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Целевые ориентиры Программы выступают основаниями преемственности дошкольного и начального общего образования.</a:t>
            </a:r>
          </a:p>
          <a:p>
            <a:pPr marL="0" indent="0" algn="just">
              <a:buNone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 соблюдении требований к условиям реализации Программы настоящие целевые ориентиры предполагают формирование у детей дошкольного возраста  предпосылок к учебной деятельности на этапе завершения ими дошкольного образования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4419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38ce4a5e74830e67d95ef488916384177ca36"/>
</p:tagLst>
</file>

<file path=ppt/theme/theme1.xml><?xml version="1.0" encoding="utf-8"?>
<a:theme xmlns:a="http://schemas.openxmlformats.org/drawingml/2006/main" name="Тема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" id="{140B9F19-9508-474A-B6D4-DBE2ED86ED34}" vid="{6E364BF0-027B-4580-BF3C-14840977BCF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338</TotalTime>
  <Words>485</Words>
  <Application>Microsoft Office PowerPoint</Application>
  <PresentationFormat>Экран (4:3)</PresentationFormat>
  <Paragraphs>27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8" baseType="lpstr">
      <vt:lpstr>Arial Unicode MS</vt:lpstr>
      <vt:lpstr>Arial</vt:lpstr>
      <vt:lpstr>Calibri</vt:lpstr>
      <vt:lpstr>Cassandra</vt:lpstr>
      <vt:lpstr>Times New Roman</vt:lpstr>
      <vt:lpstr>Wingdings</vt:lpstr>
      <vt:lpstr>Wingdings 2</vt:lpstr>
      <vt:lpstr>Тема1</vt:lpstr>
      <vt:lpstr>Презентация PowerPoint</vt:lpstr>
      <vt:lpstr>Федеральный закон от 29 декабря 2012 г. «Об образовании в Российской Федерации»</vt:lpstr>
      <vt:lpstr>Федеральный государственный образовательный стандарт дошкольного образования</vt:lpstr>
      <vt:lpstr>Презентация PowerPoint</vt:lpstr>
      <vt:lpstr>Требования к результатам  освоения основной образовательной программы ДО</vt:lpstr>
      <vt:lpstr>Целевые ориентиры  на этапе завершения дошкольного образования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DNS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Олег Грибан</dc:creator>
  <cp:lastModifiedBy>1</cp:lastModifiedBy>
  <cp:revision>15</cp:revision>
  <dcterms:created xsi:type="dcterms:W3CDTF">2013-03-12T14:14:01Z</dcterms:created>
  <dcterms:modified xsi:type="dcterms:W3CDTF">2020-03-02T16:59:37Z</dcterms:modified>
</cp:coreProperties>
</file>